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2" r:id="rId5"/>
    <p:sldId id="333" r:id="rId6"/>
    <p:sldId id="350" r:id="rId7"/>
    <p:sldId id="362" r:id="rId8"/>
    <p:sldId id="361" r:id="rId9"/>
    <p:sldId id="360" r:id="rId10"/>
    <p:sldId id="366" r:id="rId11"/>
    <p:sldId id="365" r:id="rId12"/>
    <p:sldId id="357" r:id="rId13"/>
    <p:sldId id="367" r:id="rId14"/>
    <p:sldId id="334" r:id="rId15"/>
    <p:sldId id="359" r:id="rId16"/>
    <p:sldId id="358" r:id="rId17"/>
    <p:sldId id="356" r:id="rId18"/>
    <p:sldId id="355" r:id="rId19"/>
    <p:sldId id="354" r:id="rId20"/>
    <p:sldId id="353" r:id="rId21"/>
    <p:sldId id="352" r:id="rId22"/>
    <p:sldId id="368" r:id="rId23"/>
    <p:sldId id="351" r:id="rId24"/>
    <p:sldId id="369" r:id="rId25"/>
    <p:sldId id="348" r:id="rId26"/>
  </p:sldIdLst>
  <p:sldSz cx="9144000" cy="6858000" type="screen4x3"/>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20353E50-651B-477D-ABCB-B53FA8AF4613}"/>
    <pc:docChg chg="custSel addSld delSld modSld sldOrd">
      <pc:chgData name="Ben Nienhuis" userId="2c6c04f1-77c7-44b5-a463-93386779ab63" providerId="ADAL" clId="{20353E50-651B-477D-ABCB-B53FA8AF4613}" dt="2021-05-31T13:42:33.537" v="52" actId="1076"/>
      <pc:docMkLst>
        <pc:docMk/>
      </pc:docMkLst>
      <pc:sldChg chg="addSp delSp">
        <pc:chgData name="Ben Nienhuis" userId="2c6c04f1-77c7-44b5-a463-93386779ab63" providerId="ADAL" clId="{20353E50-651B-477D-ABCB-B53FA8AF4613}" dt="2021-05-31T13:27:46.852" v="2"/>
        <pc:sldMkLst>
          <pc:docMk/>
          <pc:sldMk cId="3040018858" sldId="312"/>
        </pc:sldMkLst>
        <pc:picChg chg="del">
          <ac:chgData name="Ben Nienhuis" userId="2c6c04f1-77c7-44b5-a463-93386779ab63" providerId="ADAL" clId="{20353E50-651B-477D-ABCB-B53FA8AF4613}" dt="2021-05-31T13:26:30.249" v="0" actId="478"/>
          <ac:picMkLst>
            <pc:docMk/>
            <pc:sldMk cId="3040018858" sldId="312"/>
            <ac:picMk id="3" creationId="{088BBC40-58A4-4C9E-B2EB-E7A6431A0858}"/>
          </ac:picMkLst>
        </pc:picChg>
        <pc:picChg chg="add">
          <ac:chgData name="Ben Nienhuis" userId="2c6c04f1-77c7-44b5-a463-93386779ab63" providerId="ADAL" clId="{20353E50-651B-477D-ABCB-B53FA8AF4613}" dt="2021-05-31T13:27:46.852" v="2"/>
          <ac:picMkLst>
            <pc:docMk/>
            <pc:sldMk cId="3040018858" sldId="312"/>
            <ac:picMk id="5" creationId="{33A98CAB-AA76-4A59-B7D9-2626D214F99E}"/>
          </ac:picMkLst>
        </pc:picChg>
        <pc:picChg chg="del">
          <ac:chgData name="Ben Nienhuis" userId="2c6c04f1-77c7-44b5-a463-93386779ab63" providerId="ADAL" clId="{20353E50-651B-477D-ABCB-B53FA8AF4613}" dt="2021-05-31T13:26:33.774" v="1" actId="478"/>
          <ac:picMkLst>
            <pc:docMk/>
            <pc:sldMk cId="3040018858" sldId="312"/>
            <ac:picMk id="7" creationId="{3A370BF4-6159-4CFA-8AF0-84578E73ACC7}"/>
          </ac:picMkLst>
        </pc:picChg>
      </pc:sldChg>
      <pc:sldChg chg="addSp modSp">
        <pc:chgData name="Ben Nienhuis" userId="2c6c04f1-77c7-44b5-a463-93386779ab63" providerId="ADAL" clId="{20353E50-651B-477D-ABCB-B53FA8AF4613}" dt="2021-05-31T13:38:10.081" v="37" actId="1076"/>
        <pc:sldMkLst>
          <pc:docMk/>
          <pc:sldMk cId="2494955820" sldId="334"/>
        </pc:sldMkLst>
        <pc:picChg chg="add mod">
          <ac:chgData name="Ben Nienhuis" userId="2c6c04f1-77c7-44b5-a463-93386779ab63" providerId="ADAL" clId="{20353E50-651B-477D-ABCB-B53FA8AF4613}" dt="2021-05-31T13:38:10.081" v="37" actId="1076"/>
          <ac:picMkLst>
            <pc:docMk/>
            <pc:sldMk cId="2494955820" sldId="334"/>
            <ac:picMk id="10" creationId="{13C11F8F-49C0-4D7B-B2EF-0F63FF332CF3}"/>
          </ac:picMkLst>
        </pc:picChg>
      </pc:sldChg>
      <pc:sldChg chg="del">
        <pc:chgData name="Ben Nienhuis" userId="2c6c04f1-77c7-44b5-a463-93386779ab63" providerId="ADAL" clId="{20353E50-651B-477D-ABCB-B53FA8AF4613}" dt="2021-05-31T13:35:01.163" v="31" actId="2696"/>
        <pc:sldMkLst>
          <pc:docMk/>
          <pc:sldMk cId="435834707" sldId="349"/>
        </pc:sldMkLst>
      </pc:sldChg>
      <pc:sldChg chg="addSp ord">
        <pc:chgData name="Ben Nienhuis" userId="2c6c04f1-77c7-44b5-a463-93386779ab63" providerId="ADAL" clId="{20353E50-651B-477D-ABCB-B53FA8AF4613}" dt="2021-05-31T13:36:19.480" v="32"/>
        <pc:sldMkLst>
          <pc:docMk/>
          <pc:sldMk cId="2888171753" sldId="350"/>
        </pc:sldMkLst>
        <pc:spChg chg="add">
          <ac:chgData name="Ben Nienhuis" userId="2c6c04f1-77c7-44b5-a463-93386779ab63" providerId="ADAL" clId="{20353E50-651B-477D-ABCB-B53FA8AF4613}" dt="2021-05-31T13:30:13.042" v="9"/>
          <ac:spMkLst>
            <pc:docMk/>
            <pc:sldMk cId="2888171753" sldId="350"/>
            <ac:spMk id="5" creationId="{D75FAC51-DF82-47D8-8F65-D9B9BCCEE19D}"/>
          </ac:spMkLst>
        </pc:spChg>
        <pc:picChg chg="add">
          <ac:chgData name="Ben Nienhuis" userId="2c6c04f1-77c7-44b5-a463-93386779ab63" providerId="ADAL" clId="{20353E50-651B-477D-ABCB-B53FA8AF4613}" dt="2021-05-31T13:36:19.480" v="32"/>
          <ac:picMkLst>
            <pc:docMk/>
            <pc:sldMk cId="2888171753" sldId="350"/>
            <ac:picMk id="6" creationId="{824237A8-9C0D-401E-A26F-3D0E2E72CE86}"/>
          </ac:picMkLst>
        </pc:picChg>
      </pc:sldChg>
      <pc:sldChg chg="addSp modSp">
        <pc:chgData name="Ben Nienhuis" userId="2c6c04f1-77c7-44b5-a463-93386779ab63" providerId="ADAL" clId="{20353E50-651B-477D-ABCB-B53FA8AF4613}" dt="2021-05-31T13:42:33.537" v="52" actId="1076"/>
        <pc:sldMkLst>
          <pc:docMk/>
          <pc:sldMk cId="3457845183" sldId="351"/>
        </pc:sldMkLst>
        <pc:picChg chg="add mod">
          <ac:chgData name="Ben Nienhuis" userId="2c6c04f1-77c7-44b5-a463-93386779ab63" providerId="ADAL" clId="{20353E50-651B-477D-ABCB-B53FA8AF4613}" dt="2021-05-31T13:42:33.537" v="52" actId="1076"/>
          <ac:picMkLst>
            <pc:docMk/>
            <pc:sldMk cId="3457845183" sldId="351"/>
            <ac:picMk id="8" creationId="{5954BD6C-85C5-4013-A635-4314AD0C9A03}"/>
          </ac:picMkLst>
        </pc:picChg>
      </pc:sldChg>
      <pc:sldChg chg="addSp modSp">
        <pc:chgData name="Ben Nienhuis" userId="2c6c04f1-77c7-44b5-a463-93386779ab63" providerId="ADAL" clId="{20353E50-651B-477D-ABCB-B53FA8AF4613}" dt="2021-05-31T13:41:48.473" v="50" actId="1076"/>
        <pc:sldMkLst>
          <pc:docMk/>
          <pc:sldMk cId="4251451441" sldId="353"/>
        </pc:sldMkLst>
        <pc:picChg chg="add mod">
          <ac:chgData name="Ben Nienhuis" userId="2c6c04f1-77c7-44b5-a463-93386779ab63" providerId="ADAL" clId="{20353E50-651B-477D-ABCB-B53FA8AF4613}" dt="2021-05-31T13:41:48.473" v="50" actId="1076"/>
          <ac:picMkLst>
            <pc:docMk/>
            <pc:sldMk cId="4251451441" sldId="353"/>
            <ac:picMk id="6" creationId="{A55E244D-B2DF-4969-8060-66E34D793ED2}"/>
          </ac:picMkLst>
        </pc:picChg>
      </pc:sldChg>
      <pc:sldChg chg="addSp modSp">
        <pc:chgData name="Ben Nienhuis" userId="2c6c04f1-77c7-44b5-a463-93386779ab63" providerId="ADAL" clId="{20353E50-651B-477D-ABCB-B53FA8AF4613}" dt="2021-05-31T13:41:14.433" v="47" actId="14100"/>
        <pc:sldMkLst>
          <pc:docMk/>
          <pc:sldMk cId="3771607481" sldId="355"/>
        </pc:sldMkLst>
        <pc:picChg chg="add mod">
          <ac:chgData name="Ben Nienhuis" userId="2c6c04f1-77c7-44b5-a463-93386779ab63" providerId="ADAL" clId="{20353E50-651B-477D-ABCB-B53FA8AF4613}" dt="2021-05-31T13:41:14.433" v="47" actId="14100"/>
          <ac:picMkLst>
            <pc:docMk/>
            <pc:sldMk cId="3771607481" sldId="355"/>
            <ac:picMk id="6" creationId="{B346DCC2-33B6-42F6-86F9-B28212F1198B}"/>
          </ac:picMkLst>
        </pc:picChg>
      </pc:sldChg>
      <pc:sldChg chg="addSp modSp">
        <pc:chgData name="Ben Nienhuis" userId="2c6c04f1-77c7-44b5-a463-93386779ab63" providerId="ADAL" clId="{20353E50-651B-477D-ABCB-B53FA8AF4613}" dt="2021-05-31T13:40:44.897" v="45" actId="1076"/>
        <pc:sldMkLst>
          <pc:docMk/>
          <pc:sldMk cId="3826523210" sldId="356"/>
        </pc:sldMkLst>
        <pc:picChg chg="add mod">
          <ac:chgData name="Ben Nienhuis" userId="2c6c04f1-77c7-44b5-a463-93386779ab63" providerId="ADAL" clId="{20353E50-651B-477D-ABCB-B53FA8AF4613}" dt="2021-05-31T13:40:44.897" v="45" actId="1076"/>
          <ac:picMkLst>
            <pc:docMk/>
            <pc:sldMk cId="3826523210" sldId="356"/>
            <ac:picMk id="6" creationId="{CD625E05-5731-49B2-8B6A-75FA8362E5A1}"/>
          </ac:picMkLst>
        </pc:picChg>
      </pc:sldChg>
      <pc:sldChg chg="addSp modSp">
        <pc:chgData name="Ben Nienhuis" userId="2c6c04f1-77c7-44b5-a463-93386779ab63" providerId="ADAL" clId="{20353E50-651B-477D-ABCB-B53FA8AF4613}" dt="2021-05-31T13:37:32.393" v="34" actId="1076"/>
        <pc:sldMkLst>
          <pc:docMk/>
          <pc:sldMk cId="2965695173" sldId="357"/>
        </pc:sldMkLst>
        <pc:picChg chg="add mod">
          <ac:chgData name="Ben Nienhuis" userId="2c6c04f1-77c7-44b5-a463-93386779ab63" providerId="ADAL" clId="{20353E50-651B-477D-ABCB-B53FA8AF4613}" dt="2021-05-31T13:37:32.393" v="34" actId="1076"/>
          <ac:picMkLst>
            <pc:docMk/>
            <pc:sldMk cId="2965695173" sldId="357"/>
            <ac:picMk id="6" creationId="{C26F2729-D72E-4AB8-8771-ADF8E7529995}"/>
          </ac:picMkLst>
        </pc:picChg>
      </pc:sldChg>
      <pc:sldChg chg="addSp modSp">
        <pc:chgData name="Ben Nienhuis" userId="2c6c04f1-77c7-44b5-a463-93386779ab63" providerId="ADAL" clId="{20353E50-651B-477D-ABCB-B53FA8AF4613}" dt="2021-05-31T13:39:55.169" v="43" actId="1076"/>
        <pc:sldMkLst>
          <pc:docMk/>
          <pc:sldMk cId="3266965128" sldId="358"/>
        </pc:sldMkLst>
        <pc:picChg chg="add mod">
          <ac:chgData name="Ben Nienhuis" userId="2c6c04f1-77c7-44b5-a463-93386779ab63" providerId="ADAL" clId="{20353E50-651B-477D-ABCB-B53FA8AF4613}" dt="2021-05-31T13:39:55.169" v="43" actId="1076"/>
          <ac:picMkLst>
            <pc:docMk/>
            <pc:sldMk cId="3266965128" sldId="358"/>
            <ac:picMk id="9" creationId="{8BF6B00B-1E95-4A44-9608-B82ECD73F7E6}"/>
          </ac:picMkLst>
        </pc:picChg>
      </pc:sldChg>
      <pc:sldChg chg="addSp modSp">
        <pc:chgData name="Ben Nienhuis" userId="2c6c04f1-77c7-44b5-a463-93386779ab63" providerId="ADAL" clId="{20353E50-651B-477D-ABCB-B53FA8AF4613}" dt="2021-05-31T13:38:49.505" v="41" actId="1076"/>
        <pc:sldMkLst>
          <pc:docMk/>
          <pc:sldMk cId="2092530026" sldId="359"/>
        </pc:sldMkLst>
        <pc:picChg chg="add mod">
          <ac:chgData name="Ben Nienhuis" userId="2c6c04f1-77c7-44b5-a463-93386779ab63" providerId="ADAL" clId="{20353E50-651B-477D-ABCB-B53FA8AF4613}" dt="2021-05-31T13:38:49.505" v="41" actId="1076"/>
          <ac:picMkLst>
            <pc:docMk/>
            <pc:sldMk cId="2092530026" sldId="359"/>
            <ac:picMk id="6" creationId="{719BBDE6-A173-4863-8DE4-908973C1CB83}"/>
          </ac:picMkLst>
        </pc:picChg>
      </pc:sldChg>
      <pc:sldChg chg="add del">
        <pc:chgData name="Ben Nienhuis" userId="2c6c04f1-77c7-44b5-a463-93386779ab63" providerId="ADAL" clId="{20353E50-651B-477D-ABCB-B53FA8AF4613}" dt="2021-05-31T13:29:45.684" v="4"/>
        <pc:sldMkLst>
          <pc:docMk/>
          <pc:sldMk cId="528855861" sldId="360"/>
        </pc:sldMkLst>
      </pc:sldChg>
      <pc:sldChg chg="addSp modSp add">
        <pc:chgData name="Ben Nienhuis" userId="2c6c04f1-77c7-44b5-a463-93386779ab63" providerId="ADAL" clId="{20353E50-651B-477D-ABCB-B53FA8AF4613}" dt="2021-05-31T13:34:12.065" v="26" actId="1076"/>
        <pc:sldMkLst>
          <pc:docMk/>
          <pc:sldMk cId="3769694897" sldId="360"/>
        </pc:sldMkLst>
        <pc:spChg chg="add mod">
          <ac:chgData name="Ben Nienhuis" userId="2c6c04f1-77c7-44b5-a463-93386779ab63" providerId="ADAL" clId="{20353E50-651B-477D-ABCB-B53FA8AF4613}" dt="2021-05-31T13:31:57.779" v="17"/>
          <ac:spMkLst>
            <pc:docMk/>
            <pc:sldMk cId="3769694897" sldId="360"/>
            <ac:spMk id="5" creationId="{3948B6A5-9EF9-418D-872E-C60D9337D5FC}"/>
          </ac:spMkLst>
        </pc:spChg>
        <pc:picChg chg="add mod">
          <ac:chgData name="Ben Nienhuis" userId="2c6c04f1-77c7-44b5-a463-93386779ab63" providerId="ADAL" clId="{20353E50-651B-477D-ABCB-B53FA8AF4613}" dt="2021-05-31T13:34:12.065" v="26" actId="1076"/>
          <ac:picMkLst>
            <pc:docMk/>
            <pc:sldMk cId="3769694897" sldId="360"/>
            <ac:picMk id="6" creationId="{A51AA711-CF1E-4CCE-82A0-D6B426CEDF14}"/>
          </ac:picMkLst>
        </pc:picChg>
      </pc:sldChg>
      <pc:sldChg chg="addSp add">
        <pc:chgData name="Ben Nienhuis" userId="2c6c04f1-77c7-44b5-a463-93386779ab63" providerId="ADAL" clId="{20353E50-651B-477D-ABCB-B53FA8AF4613}" dt="2021-05-31T13:33:01.215" v="22"/>
        <pc:sldMkLst>
          <pc:docMk/>
          <pc:sldMk cId="2998629479" sldId="361"/>
        </pc:sldMkLst>
        <pc:spChg chg="add">
          <ac:chgData name="Ben Nienhuis" userId="2c6c04f1-77c7-44b5-a463-93386779ab63" providerId="ADAL" clId="{20353E50-651B-477D-ABCB-B53FA8AF4613}" dt="2021-05-31T13:30:50.929" v="11"/>
          <ac:spMkLst>
            <pc:docMk/>
            <pc:sldMk cId="2998629479" sldId="361"/>
            <ac:spMk id="5" creationId="{8875655C-F063-44F1-9485-9A09FCC6DB27}"/>
          </ac:spMkLst>
        </pc:spChg>
        <pc:picChg chg="add">
          <ac:chgData name="Ben Nienhuis" userId="2c6c04f1-77c7-44b5-a463-93386779ab63" providerId="ADAL" clId="{20353E50-651B-477D-ABCB-B53FA8AF4613}" dt="2021-05-31T13:33:01.215" v="22"/>
          <ac:picMkLst>
            <pc:docMk/>
            <pc:sldMk cId="2998629479" sldId="361"/>
            <ac:picMk id="6" creationId="{24568A62-15AC-4139-824F-7CB6E6F702CC}"/>
          </ac:picMkLst>
        </pc:picChg>
      </pc:sldChg>
      <pc:sldChg chg="addSp modSp add">
        <pc:chgData name="Ben Nienhuis" userId="2c6c04f1-77c7-44b5-a463-93386779ab63" providerId="ADAL" clId="{20353E50-651B-477D-ABCB-B53FA8AF4613}" dt="2021-05-31T13:33:20.082" v="24" actId="14100"/>
        <pc:sldMkLst>
          <pc:docMk/>
          <pc:sldMk cId="3816463744" sldId="362"/>
        </pc:sldMkLst>
        <pc:spChg chg="add">
          <ac:chgData name="Ben Nienhuis" userId="2c6c04f1-77c7-44b5-a463-93386779ab63" providerId="ADAL" clId="{20353E50-651B-477D-ABCB-B53FA8AF4613}" dt="2021-05-31T13:30:29.720" v="10"/>
          <ac:spMkLst>
            <pc:docMk/>
            <pc:sldMk cId="3816463744" sldId="362"/>
            <ac:spMk id="5" creationId="{9780C788-425A-4DDE-B6DD-AE68A8B4FFCE}"/>
          </ac:spMkLst>
        </pc:spChg>
        <pc:picChg chg="add mod">
          <ac:chgData name="Ben Nienhuis" userId="2c6c04f1-77c7-44b5-a463-93386779ab63" providerId="ADAL" clId="{20353E50-651B-477D-ABCB-B53FA8AF4613}" dt="2021-05-31T13:33:20.082" v="24" actId="14100"/>
          <ac:picMkLst>
            <pc:docMk/>
            <pc:sldMk cId="3816463744" sldId="362"/>
            <ac:picMk id="6" creationId="{C885F34D-D747-4914-8F43-4E61D9A99255}"/>
          </ac:picMkLst>
        </pc:picChg>
      </pc:sldChg>
      <pc:sldChg chg="add del">
        <pc:chgData name="Ben Nienhuis" userId="2c6c04f1-77c7-44b5-a463-93386779ab63" providerId="ADAL" clId="{20353E50-651B-477D-ABCB-B53FA8AF4613}" dt="2021-05-31T13:34:54.857" v="30" actId="2696"/>
        <pc:sldMkLst>
          <pc:docMk/>
          <pc:sldMk cId="2087155807" sldId="363"/>
        </pc:sldMkLst>
      </pc:sldChg>
      <pc:sldChg chg="add del">
        <pc:chgData name="Ben Nienhuis" userId="2c6c04f1-77c7-44b5-a463-93386779ab63" providerId="ADAL" clId="{20353E50-651B-477D-ABCB-B53FA8AF4613}" dt="2021-05-31T13:34:51.310" v="29" actId="2696"/>
        <pc:sldMkLst>
          <pc:docMk/>
          <pc:sldMk cId="3602521244" sldId="364"/>
        </pc:sldMkLst>
      </pc:sldChg>
      <pc:sldChg chg="addSp modSp add">
        <pc:chgData name="Ben Nienhuis" userId="2c6c04f1-77c7-44b5-a463-93386779ab63" providerId="ADAL" clId="{20353E50-651B-477D-ABCB-B53FA8AF4613}" dt="2021-05-31T13:32:37.994" v="21" actId="1076"/>
        <pc:sldMkLst>
          <pc:docMk/>
          <pc:sldMk cId="3499001099" sldId="365"/>
        </pc:sldMkLst>
        <pc:spChg chg="add">
          <ac:chgData name="Ben Nienhuis" userId="2c6c04f1-77c7-44b5-a463-93386779ab63" providerId="ADAL" clId="{20353E50-651B-477D-ABCB-B53FA8AF4613}" dt="2021-05-31T13:32:23.683" v="19"/>
          <ac:spMkLst>
            <pc:docMk/>
            <pc:sldMk cId="3499001099" sldId="365"/>
            <ac:spMk id="5" creationId="{3F1F7C62-0557-490D-A5E4-187C474C9625}"/>
          </ac:spMkLst>
        </pc:spChg>
        <pc:picChg chg="add mod">
          <ac:chgData name="Ben Nienhuis" userId="2c6c04f1-77c7-44b5-a463-93386779ab63" providerId="ADAL" clId="{20353E50-651B-477D-ABCB-B53FA8AF4613}" dt="2021-05-31T13:32:37.994" v="21" actId="1076"/>
          <ac:picMkLst>
            <pc:docMk/>
            <pc:sldMk cId="3499001099" sldId="365"/>
            <ac:picMk id="6" creationId="{C3AE6CE7-4410-4C19-8B6D-DAB93C3CC996}"/>
          </ac:picMkLst>
        </pc:picChg>
      </pc:sldChg>
      <pc:sldChg chg="addSp modSp add">
        <pc:chgData name="Ben Nienhuis" userId="2c6c04f1-77c7-44b5-a463-93386779ab63" providerId="ADAL" clId="{20353E50-651B-477D-ABCB-B53FA8AF4613}" dt="2021-05-31T13:34:46.450" v="28" actId="1076"/>
        <pc:sldMkLst>
          <pc:docMk/>
          <pc:sldMk cId="1808239566" sldId="366"/>
        </pc:sldMkLst>
        <pc:spChg chg="add">
          <ac:chgData name="Ben Nienhuis" userId="2c6c04f1-77c7-44b5-a463-93386779ab63" providerId="ADAL" clId="{20353E50-651B-477D-ABCB-B53FA8AF4613}" dt="2021-05-31T13:32:00.841" v="18"/>
          <ac:spMkLst>
            <pc:docMk/>
            <pc:sldMk cId="1808239566" sldId="366"/>
            <ac:spMk id="5" creationId="{F47AA871-92D7-43F0-AF7B-F70C063A8096}"/>
          </ac:spMkLst>
        </pc:spChg>
        <pc:picChg chg="add mod">
          <ac:chgData name="Ben Nienhuis" userId="2c6c04f1-77c7-44b5-a463-93386779ab63" providerId="ADAL" clId="{20353E50-651B-477D-ABCB-B53FA8AF4613}" dt="2021-05-31T13:34:46.450" v="28" actId="1076"/>
          <ac:picMkLst>
            <pc:docMk/>
            <pc:sldMk cId="1808239566" sldId="366"/>
            <ac:picMk id="6" creationId="{07931355-21F0-4EC8-85F8-4E428271C4F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05827" y="656272"/>
            <a:ext cx="7332345"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418662" y="908113"/>
            <a:ext cx="4642980" cy="505612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65720" y="2502535"/>
            <a:ext cx="5812559" cy="878839"/>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467995" y="1645164"/>
            <a:ext cx="8208009" cy="270764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Fotosynthese 2</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6" name="Tekstvak 5">
            <a:extLst>
              <a:ext uri="{FF2B5EF4-FFF2-40B4-BE49-F238E27FC236}">
                <a16:creationId xmlns:a16="http://schemas.microsoft.com/office/drawing/2014/main" id="{196218B3-4571-4CB8-995A-C7F78EA254D6}"/>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3" name="Afbeelding 2">
            <a:extLst>
              <a:ext uri="{FF2B5EF4-FFF2-40B4-BE49-F238E27FC236}">
                <a16:creationId xmlns:a16="http://schemas.microsoft.com/office/drawing/2014/main" id="{8D57E751-91AA-42D0-B506-FEC833DBA9CF}"/>
              </a:ext>
            </a:extLst>
          </p:cNvPr>
          <p:cNvPicPr>
            <a:picLocks noChangeAspect="1"/>
          </p:cNvPicPr>
          <p:nvPr/>
        </p:nvPicPr>
        <p:blipFill>
          <a:blip r:embed="rId3"/>
          <a:stretch>
            <a:fillRect/>
          </a:stretch>
        </p:blipFill>
        <p:spPr>
          <a:xfrm>
            <a:off x="914401" y="1764543"/>
            <a:ext cx="6469228" cy="3594008"/>
          </a:xfrm>
          <a:prstGeom prst="rect">
            <a:avLst/>
          </a:prstGeom>
        </p:spPr>
      </p:pic>
    </p:spTree>
    <p:extLst>
      <p:ext uri="{BB962C8B-B14F-4D97-AF65-F5344CB8AC3E}">
        <p14:creationId xmlns:p14="http://schemas.microsoft.com/office/powerpoint/2010/main" val="304001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6" name="Afbeelding 5">
            <a:extLst>
              <a:ext uri="{FF2B5EF4-FFF2-40B4-BE49-F238E27FC236}">
                <a16:creationId xmlns:a16="http://schemas.microsoft.com/office/drawing/2014/main" id="{C26F2729-D72E-4AB8-8771-ADF8E7529995}"/>
              </a:ext>
            </a:extLst>
          </p:cNvPr>
          <p:cNvPicPr>
            <a:picLocks noChangeAspect="1"/>
          </p:cNvPicPr>
          <p:nvPr/>
        </p:nvPicPr>
        <p:blipFill>
          <a:blip r:embed="rId3"/>
          <a:stretch>
            <a:fillRect/>
          </a:stretch>
        </p:blipFill>
        <p:spPr>
          <a:xfrm>
            <a:off x="6079608" y="263129"/>
            <a:ext cx="2857500" cy="1600200"/>
          </a:xfrm>
          <a:prstGeom prst="rect">
            <a:avLst/>
          </a:prstGeom>
        </p:spPr>
      </p:pic>
      <p:sp>
        <p:nvSpPr>
          <p:cNvPr id="9" name="Rechthoek 8">
            <a:extLst>
              <a:ext uri="{FF2B5EF4-FFF2-40B4-BE49-F238E27FC236}">
                <a16:creationId xmlns:a16="http://schemas.microsoft.com/office/drawing/2014/main" id="{F5DF51CF-022B-4911-A847-B2D8104419A2}"/>
              </a:ext>
            </a:extLst>
          </p:cNvPr>
          <p:cNvSpPr/>
          <p:nvPr/>
        </p:nvSpPr>
        <p:spPr>
          <a:xfrm>
            <a:off x="453306" y="2152567"/>
            <a:ext cx="7467600" cy="2308324"/>
          </a:xfrm>
          <a:prstGeom prst="rect">
            <a:avLst/>
          </a:prstGeom>
        </p:spPr>
        <p:txBody>
          <a:bodyPr wrap="square">
            <a:spAutoFit/>
          </a:bodyPr>
          <a:lstStyle/>
          <a:p>
            <a:r>
              <a:rPr lang="nl-NL" sz="2400" dirty="0"/>
              <a:t>De </a:t>
            </a:r>
            <a:r>
              <a:rPr lang="nl-NL" sz="2400" dirty="0" err="1"/>
              <a:t>circadiane</a:t>
            </a:r>
            <a:r>
              <a:rPr lang="nl-NL" sz="2400" dirty="0"/>
              <a:t> klok bij mensen is bekend en wordt goed begrepen - zoals het ervaren van jetlag en slaapgebrek na reizen tussen verschillende tijdzones. Zelfs het veranderen van de klok met een uur aan weerszijden van de zomer kan ons uit de pas lopen, omdat onze biologische klok een paar dagen nodig heeft om opnieuw af te stemmen.</a:t>
            </a:r>
          </a:p>
        </p:txBody>
      </p:sp>
    </p:spTree>
    <p:extLst>
      <p:ext uri="{BB962C8B-B14F-4D97-AF65-F5344CB8AC3E}">
        <p14:creationId xmlns:p14="http://schemas.microsoft.com/office/powerpoint/2010/main" val="140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9" name="Rechthoek 8">
            <a:extLst>
              <a:ext uri="{FF2B5EF4-FFF2-40B4-BE49-F238E27FC236}">
                <a16:creationId xmlns:a16="http://schemas.microsoft.com/office/drawing/2014/main" id="{DEDD2054-7DE9-4090-B1A5-F32FBA5DD9BF}"/>
              </a:ext>
            </a:extLst>
          </p:cNvPr>
          <p:cNvSpPr/>
          <p:nvPr/>
        </p:nvSpPr>
        <p:spPr>
          <a:xfrm>
            <a:off x="463857" y="1987938"/>
            <a:ext cx="4572000" cy="4524315"/>
          </a:xfrm>
          <a:prstGeom prst="rect">
            <a:avLst/>
          </a:prstGeom>
        </p:spPr>
        <p:txBody>
          <a:bodyPr>
            <a:spAutoFit/>
          </a:bodyPr>
          <a:lstStyle/>
          <a:p>
            <a:r>
              <a:rPr lang="nl-NL" sz="2400" dirty="0"/>
              <a:t>Ook planten ondervinden soortgelijke gevolgen van veranderende lichtomstandigheden, die nu gemakkelijker te onderzoeken zijn dankzij het recente werk bij EI. Een van de bevindingen is dat de ingebouwde </a:t>
            </a:r>
            <a:r>
              <a:rPr lang="nl-NL" sz="2400" dirty="0" err="1"/>
              <a:t>circadiane</a:t>
            </a:r>
            <a:r>
              <a:rPr lang="nl-NL" sz="2400" dirty="0"/>
              <a:t> klok in </a:t>
            </a:r>
            <a:r>
              <a:rPr lang="nl-NL" sz="2400" dirty="0" err="1"/>
              <a:t>Brassica</a:t>
            </a:r>
            <a:r>
              <a:rPr lang="nl-NL" sz="2400" dirty="0"/>
              <a:t>-planten in 24-uurs licht blijft tikken, terwijl in tarwe de klok beter oscilleert onder constante duisternis.</a:t>
            </a:r>
          </a:p>
        </p:txBody>
      </p:sp>
      <p:pic>
        <p:nvPicPr>
          <p:cNvPr id="10" name="Afbeelding 9">
            <a:extLst>
              <a:ext uri="{FF2B5EF4-FFF2-40B4-BE49-F238E27FC236}">
                <a16:creationId xmlns:a16="http://schemas.microsoft.com/office/drawing/2014/main" id="{13C11F8F-49C0-4D7B-B2EF-0F63FF332CF3}"/>
              </a:ext>
            </a:extLst>
          </p:cNvPr>
          <p:cNvPicPr>
            <a:picLocks noChangeAspect="1"/>
          </p:cNvPicPr>
          <p:nvPr/>
        </p:nvPicPr>
        <p:blipFill>
          <a:blip r:embed="rId3"/>
          <a:stretch>
            <a:fillRect/>
          </a:stretch>
        </p:blipFill>
        <p:spPr>
          <a:xfrm>
            <a:off x="5289881" y="1675156"/>
            <a:ext cx="2093747" cy="4317004"/>
          </a:xfrm>
          <a:prstGeom prst="rect">
            <a:avLst/>
          </a:prstGeom>
        </p:spPr>
      </p:pic>
    </p:spTree>
    <p:extLst>
      <p:ext uri="{BB962C8B-B14F-4D97-AF65-F5344CB8AC3E}">
        <p14:creationId xmlns:p14="http://schemas.microsoft.com/office/powerpoint/2010/main" val="249495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7BA6F5BE-4920-4D57-AD09-9717734247FB}"/>
              </a:ext>
            </a:extLst>
          </p:cNvPr>
          <p:cNvSpPr/>
          <p:nvPr/>
        </p:nvSpPr>
        <p:spPr>
          <a:xfrm>
            <a:off x="463857" y="2274838"/>
            <a:ext cx="6394143" cy="2677656"/>
          </a:xfrm>
          <a:prstGeom prst="rect">
            <a:avLst/>
          </a:prstGeom>
        </p:spPr>
        <p:txBody>
          <a:bodyPr wrap="square">
            <a:spAutoFit/>
          </a:bodyPr>
          <a:lstStyle/>
          <a:p>
            <a:r>
              <a:rPr lang="nl-NL" sz="2400" dirty="0"/>
              <a:t>Gewassen die op de evenaar worden gekweekt, hebben mogelijk een ander ritme nodig dan planten die in de buurt van de polen worden gekweekt vanwege verschillen in daglengte. Planten met </a:t>
            </a:r>
            <a:r>
              <a:rPr lang="nl-NL" sz="2400" dirty="0" err="1"/>
              <a:t>circadiane</a:t>
            </a:r>
            <a:r>
              <a:rPr lang="nl-NL" sz="2400" dirty="0"/>
              <a:t> klokken die synchroon lopen met de natuurlijke omgeving zijn gezonder en produceren hogere opbrengsten.</a:t>
            </a:r>
          </a:p>
        </p:txBody>
      </p:sp>
      <p:pic>
        <p:nvPicPr>
          <p:cNvPr id="6" name="Afbeelding 5">
            <a:extLst>
              <a:ext uri="{FF2B5EF4-FFF2-40B4-BE49-F238E27FC236}">
                <a16:creationId xmlns:a16="http://schemas.microsoft.com/office/drawing/2014/main" id="{719BBDE6-A173-4863-8DE4-908973C1CB83}"/>
              </a:ext>
            </a:extLst>
          </p:cNvPr>
          <p:cNvPicPr>
            <a:picLocks noChangeAspect="1"/>
          </p:cNvPicPr>
          <p:nvPr/>
        </p:nvPicPr>
        <p:blipFill>
          <a:blip r:embed="rId3"/>
          <a:stretch>
            <a:fillRect/>
          </a:stretch>
        </p:blipFill>
        <p:spPr>
          <a:xfrm>
            <a:off x="5203709" y="227999"/>
            <a:ext cx="3484640" cy="1868054"/>
          </a:xfrm>
          <a:prstGeom prst="rect">
            <a:avLst/>
          </a:prstGeom>
        </p:spPr>
      </p:pic>
    </p:spTree>
    <p:extLst>
      <p:ext uri="{BB962C8B-B14F-4D97-AF65-F5344CB8AC3E}">
        <p14:creationId xmlns:p14="http://schemas.microsoft.com/office/powerpoint/2010/main" val="209253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6" name="Rechthoek 5">
            <a:extLst>
              <a:ext uri="{FF2B5EF4-FFF2-40B4-BE49-F238E27FC236}">
                <a16:creationId xmlns:a16="http://schemas.microsoft.com/office/drawing/2014/main" id="{D2DD2792-9B6D-4244-BD7E-AA70A86F8223}"/>
              </a:ext>
            </a:extLst>
          </p:cNvPr>
          <p:cNvSpPr/>
          <p:nvPr/>
        </p:nvSpPr>
        <p:spPr>
          <a:xfrm>
            <a:off x="462684" y="2045328"/>
            <a:ext cx="6919771" cy="3785652"/>
          </a:xfrm>
          <a:prstGeom prst="rect">
            <a:avLst/>
          </a:prstGeom>
        </p:spPr>
        <p:txBody>
          <a:bodyPr wrap="square">
            <a:spAutoFit/>
          </a:bodyPr>
          <a:lstStyle/>
          <a:p>
            <a:r>
              <a:rPr lang="nl-NL" sz="2400" dirty="0"/>
              <a:t>De techniek werkt door het meten van vertraagde fluorescentie van fotosysteem II, wat, zoals de naam al aangeeft, cruciaal is voor fotosynthese. De activiteit van fotosysteem II oscilleert in een 24-uursvenster, wat erg handig is bij organismen die voor energie afhankelijk zijn van de </a:t>
            </a:r>
            <a:r>
              <a:rPr lang="nl-NL" sz="2400" dirty="0" err="1"/>
              <a:t>zon.Met</a:t>
            </a:r>
            <a:r>
              <a:rPr lang="nl-NL" sz="2400" dirty="0"/>
              <a:t> deze techniek kunnen onderzoekers verschillen detecteren tussen </a:t>
            </a:r>
            <a:r>
              <a:rPr lang="nl-NL" sz="2400" dirty="0" err="1"/>
              <a:t>circadiane</a:t>
            </a:r>
            <a:r>
              <a:rPr lang="nl-NL" sz="2400" dirty="0"/>
              <a:t> ritmes in gewassen die momenteel worden verbouwd voor voedsel en kunnen ze bepalen of het ritme past bij de omgeving waarin het wordt verbouwd.</a:t>
            </a:r>
          </a:p>
        </p:txBody>
      </p:sp>
      <p:pic>
        <p:nvPicPr>
          <p:cNvPr id="9" name="Afbeelding 8">
            <a:extLst>
              <a:ext uri="{FF2B5EF4-FFF2-40B4-BE49-F238E27FC236}">
                <a16:creationId xmlns:a16="http://schemas.microsoft.com/office/drawing/2014/main" id="{8BF6B00B-1E95-4A44-9608-B82ECD73F7E6}"/>
              </a:ext>
            </a:extLst>
          </p:cNvPr>
          <p:cNvPicPr>
            <a:picLocks noChangeAspect="1"/>
          </p:cNvPicPr>
          <p:nvPr/>
        </p:nvPicPr>
        <p:blipFill>
          <a:blip r:embed="rId3"/>
          <a:stretch>
            <a:fillRect/>
          </a:stretch>
        </p:blipFill>
        <p:spPr>
          <a:xfrm>
            <a:off x="5464022" y="461918"/>
            <a:ext cx="2705100" cy="1695450"/>
          </a:xfrm>
          <a:prstGeom prst="rect">
            <a:avLst/>
          </a:prstGeom>
        </p:spPr>
      </p:pic>
    </p:spTree>
    <p:extLst>
      <p:ext uri="{BB962C8B-B14F-4D97-AF65-F5344CB8AC3E}">
        <p14:creationId xmlns:p14="http://schemas.microsoft.com/office/powerpoint/2010/main" val="326696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D625E05-5731-49B2-8B6A-75FA8362E5A1}"/>
              </a:ext>
            </a:extLst>
          </p:cNvPr>
          <p:cNvPicPr>
            <a:picLocks noChangeAspect="1"/>
          </p:cNvPicPr>
          <p:nvPr/>
        </p:nvPicPr>
        <p:blipFill>
          <a:blip r:embed="rId2"/>
          <a:stretch>
            <a:fillRect/>
          </a:stretch>
        </p:blipFill>
        <p:spPr>
          <a:xfrm>
            <a:off x="4608342" y="59429"/>
            <a:ext cx="4210050" cy="2638425"/>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325608" y="1738626"/>
            <a:ext cx="8216286" cy="3416320"/>
          </a:xfrm>
          <a:prstGeom prst="rect">
            <a:avLst/>
          </a:prstGeom>
          <a:noFill/>
        </p:spPr>
        <p:txBody>
          <a:bodyPr wrap="square" rtlCol="0">
            <a:spAutoFit/>
          </a:bodyPr>
          <a:lstStyle/>
          <a:p>
            <a:r>
              <a:rPr lang="nl-NL" sz="2400" dirty="0"/>
              <a:t>Biologische klok</a:t>
            </a:r>
          </a:p>
          <a:p>
            <a:endParaRPr lang="nl-NL" sz="2400" dirty="0"/>
          </a:p>
          <a:p>
            <a:r>
              <a:rPr lang="nl-NL" sz="2400" dirty="0"/>
              <a:t> </a:t>
            </a:r>
            <a:r>
              <a:rPr lang="nl-NL" sz="2400" b="1" dirty="0"/>
              <a:t>Invloed van interne ritmes op processen</a:t>
            </a:r>
          </a:p>
          <a:p>
            <a:r>
              <a:rPr lang="nl-NL" sz="2400" dirty="0"/>
              <a:t>Heel veel processen in de plant zijn onderhevig zijn aan een ritme. Voorbeelden zijn: zaadkieming, lengtegroei,</a:t>
            </a:r>
          </a:p>
          <a:p>
            <a:r>
              <a:rPr lang="nl-NL" sz="2400" dirty="0"/>
              <a:t> fotosynthese, productie van plantenhormonen, activiteit van enzymen, opening en sluiting van huidmondjes, opengaan van bloemen en afscheiding van geuren. En zelfs de vertaling van de erfelijke informatie op de genen heeft een ritme.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Tree>
    <p:extLst>
      <p:ext uri="{BB962C8B-B14F-4D97-AF65-F5344CB8AC3E}">
        <p14:creationId xmlns:p14="http://schemas.microsoft.com/office/powerpoint/2010/main" val="382652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293360" y="99757"/>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5" name="Rechthoek 4">
            <a:extLst>
              <a:ext uri="{FF2B5EF4-FFF2-40B4-BE49-F238E27FC236}">
                <a16:creationId xmlns:a16="http://schemas.microsoft.com/office/drawing/2014/main" id="{75A35CE6-DBF1-43FA-8D1F-7B820F2DC32C}"/>
              </a:ext>
            </a:extLst>
          </p:cNvPr>
          <p:cNvSpPr/>
          <p:nvPr/>
        </p:nvSpPr>
        <p:spPr>
          <a:xfrm>
            <a:off x="75877" y="1849410"/>
            <a:ext cx="9004818" cy="4893647"/>
          </a:xfrm>
          <a:prstGeom prst="rect">
            <a:avLst/>
          </a:prstGeom>
        </p:spPr>
        <p:txBody>
          <a:bodyPr wrap="square">
            <a:spAutoFit/>
          </a:bodyPr>
          <a:lstStyle/>
          <a:p>
            <a:r>
              <a:rPr lang="nl-NL" sz="2400" dirty="0"/>
              <a:t>De tuinder probeert alles naar zijn hand te zetten. Bij de klimaatfactoren is de tuinbouw een heel eind op weg en ook de sturing van plantprocessen heeft de teler aardig in de hand. De biologische klok gooit echter soms roet in het eten. Regelmatig eigenlijk, want er vinden geregeld verrassende reacties plaats. Die worden begrijpelijker als je er met deze bril op naar kijkt. Het ontbreken van het DROP-effect aan het eind van de dag bijvoorbeeld. Als je bij het aanbreken van de dag de temperatuur verlaagt, kan de lengtegroei bij veel potplanten geremd worden. Dit heet DROP. Als die temperatuurverlaging echter aan het einde van de dag gegeven wordt, is het effect veel kleiner of zelfs afwezig. De gevoeligheid van de plant voor DROP varieert door de dag heen. De plant is aan het eind van de dag op een laag punt in zijn gevoeligheidscyclus</a:t>
            </a:r>
            <a:r>
              <a:rPr lang="nl-NL" dirty="0"/>
              <a:t>.</a:t>
            </a:r>
          </a:p>
        </p:txBody>
      </p:sp>
      <p:pic>
        <p:nvPicPr>
          <p:cNvPr id="6" name="Afbeelding 5">
            <a:extLst>
              <a:ext uri="{FF2B5EF4-FFF2-40B4-BE49-F238E27FC236}">
                <a16:creationId xmlns:a16="http://schemas.microsoft.com/office/drawing/2014/main" id="{B346DCC2-33B6-42F6-86F9-B28212F1198B}"/>
              </a:ext>
            </a:extLst>
          </p:cNvPr>
          <p:cNvPicPr>
            <a:picLocks noChangeAspect="1"/>
          </p:cNvPicPr>
          <p:nvPr/>
        </p:nvPicPr>
        <p:blipFill>
          <a:blip r:embed="rId3"/>
          <a:stretch>
            <a:fillRect/>
          </a:stretch>
        </p:blipFill>
        <p:spPr>
          <a:xfrm>
            <a:off x="463857" y="147678"/>
            <a:ext cx="1981200" cy="1125557"/>
          </a:xfrm>
          <a:prstGeom prst="rect">
            <a:avLst/>
          </a:prstGeom>
        </p:spPr>
      </p:pic>
    </p:spTree>
    <p:extLst>
      <p:ext uri="{BB962C8B-B14F-4D97-AF65-F5344CB8AC3E}">
        <p14:creationId xmlns:p14="http://schemas.microsoft.com/office/powerpoint/2010/main" val="377160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999428" y="40568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5" name="Afbeelding 4">
            <a:extLst>
              <a:ext uri="{FF2B5EF4-FFF2-40B4-BE49-F238E27FC236}">
                <a16:creationId xmlns:a16="http://schemas.microsoft.com/office/drawing/2014/main" id="{1803430D-7790-4D74-9696-9057D3E5509D}"/>
              </a:ext>
            </a:extLst>
          </p:cNvPr>
          <p:cNvPicPr>
            <a:picLocks noChangeAspect="1"/>
          </p:cNvPicPr>
          <p:nvPr/>
        </p:nvPicPr>
        <p:blipFill>
          <a:blip r:embed="rId3"/>
          <a:stretch>
            <a:fillRect/>
          </a:stretch>
        </p:blipFill>
        <p:spPr>
          <a:xfrm>
            <a:off x="436398" y="2191110"/>
            <a:ext cx="8216286" cy="2746412"/>
          </a:xfrm>
          <a:prstGeom prst="rect">
            <a:avLst/>
          </a:prstGeom>
        </p:spPr>
      </p:pic>
      <p:pic>
        <p:nvPicPr>
          <p:cNvPr id="6" name="Afbeelding 5">
            <a:extLst>
              <a:ext uri="{FF2B5EF4-FFF2-40B4-BE49-F238E27FC236}">
                <a16:creationId xmlns:a16="http://schemas.microsoft.com/office/drawing/2014/main" id="{000F021B-9FC8-4114-ABAE-AF979406D632}"/>
              </a:ext>
            </a:extLst>
          </p:cNvPr>
          <p:cNvPicPr>
            <a:picLocks noChangeAspect="1"/>
          </p:cNvPicPr>
          <p:nvPr/>
        </p:nvPicPr>
        <p:blipFill>
          <a:blip r:embed="rId4"/>
          <a:stretch>
            <a:fillRect/>
          </a:stretch>
        </p:blipFill>
        <p:spPr>
          <a:xfrm>
            <a:off x="609600" y="4988015"/>
            <a:ext cx="8305800" cy="1107985"/>
          </a:xfrm>
          <a:prstGeom prst="rect">
            <a:avLst/>
          </a:prstGeom>
        </p:spPr>
      </p:pic>
    </p:spTree>
    <p:extLst>
      <p:ext uri="{BB962C8B-B14F-4D97-AF65-F5344CB8AC3E}">
        <p14:creationId xmlns:p14="http://schemas.microsoft.com/office/powerpoint/2010/main" val="353919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553DA22B-608C-4132-BD30-CE8549FB6E0C}"/>
              </a:ext>
            </a:extLst>
          </p:cNvPr>
          <p:cNvSpPr/>
          <p:nvPr/>
        </p:nvSpPr>
        <p:spPr>
          <a:xfrm>
            <a:off x="467374" y="2133600"/>
            <a:ext cx="7251132" cy="3785652"/>
          </a:xfrm>
          <a:prstGeom prst="rect">
            <a:avLst/>
          </a:prstGeom>
        </p:spPr>
        <p:txBody>
          <a:bodyPr wrap="square">
            <a:spAutoFit/>
          </a:bodyPr>
          <a:lstStyle/>
          <a:p>
            <a:r>
              <a:rPr lang="nl-NL" sz="2400" b="1" dirty="0"/>
              <a:t>Problemen bij het negeren van de biologische klok</a:t>
            </a:r>
          </a:p>
          <a:p>
            <a:r>
              <a:rPr lang="nl-NL" sz="2400" dirty="0"/>
              <a:t>Negeren van de biologische klok in de plant kan voor problemen zorgen als je met teeltmaatregelen ver gaat afwijken van natuurlijke ritmes, zoals: heel lang belichten, andere lichtkleuren gebruiken of CO2 doseren op het verkeerde moment. Let wel: er hoeven helemaal geen problemen op te treden - de plant kan veel aan. Maar als dat wel zo is, kan de reden liggen in het bestaan van de biologische klok. En daar kun je nauwelijks tegenin gaan.</a:t>
            </a:r>
          </a:p>
        </p:txBody>
      </p:sp>
      <p:pic>
        <p:nvPicPr>
          <p:cNvPr id="6" name="Afbeelding 5">
            <a:extLst>
              <a:ext uri="{FF2B5EF4-FFF2-40B4-BE49-F238E27FC236}">
                <a16:creationId xmlns:a16="http://schemas.microsoft.com/office/drawing/2014/main" id="{A55E244D-B2DF-4969-8060-66E34D793ED2}"/>
              </a:ext>
            </a:extLst>
          </p:cNvPr>
          <p:cNvPicPr>
            <a:picLocks noChangeAspect="1"/>
          </p:cNvPicPr>
          <p:nvPr/>
        </p:nvPicPr>
        <p:blipFill>
          <a:blip r:embed="rId3"/>
          <a:stretch>
            <a:fillRect/>
          </a:stretch>
        </p:blipFill>
        <p:spPr>
          <a:xfrm>
            <a:off x="5053465" y="672186"/>
            <a:ext cx="3657600" cy="1308463"/>
          </a:xfrm>
          <a:prstGeom prst="rect">
            <a:avLst/>
          </a:prstGeom>
        </p:spPr>
      </p:pic>
    </p:spTree>
    <p:extLst>
      <p:ext uri="{BB962C8B-B14F-4D97-AF65-F5344CB8AC3E}">
        <p14:creationId xmlns:p14="http://schemas.microsoft.com/office/powerpoint/2010/main" val="425145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242937" y="187672"/>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DFB5EAA6-8734-4389-8C6A-58445445CEA6}"/>
              </a:ext>
            </a:extLst>
          </p:cNvPr>
          <p:cNvSpPr/>
          <p:nvPr/>
        </p:nvSpPr>
        <p:spPr>
          <a:xfrm>
            <a:off x="38100" y="3024342"/>
            <a:ext cx="9105900" cy="2677656"/>
          </a:xfrm>
          <a:prstGeom prst="rect">
            <a:avLst/>
          </a:prstGeom>
        </p:spPr>
        <p:txBody>
          <a:bodyPr wrap="square">
            <a:spAutoFit/>
          </a:bodyPr>
          <a:lstStyle/>
          <a:p>
            <a:r>
              <a:rPr lang="nl-NL" sz="2400" dirty="0"/>
              <a:t>De klok is overigens wel beïnvloedbaar. De plant heeft daar een mechanisme voor. Vooral licht en temperatuur zetten de klok ‘gelijk’ met het werkelijke dagritme. Je kunt de plant voor de gek houden. Door bijvoorbeeld vlak voor zonsopgang een lichtflits te geven, wordt de klok naar voren bijgesteld. Als je dat doet na de schemering, verschuift het ritme naar achteren. De plant ‘ziet’ dit licht met behulp van pigmenten als fytochroom en cryptochroom. </a:t>
            </a:r>
          </a:p>
        </p:txBody>
      </p:sp>
      <p:pic>
        <p:nvPicPr>
          <p:cNvPr id="6" name="Afbeelding 5">
            <a:extLst>
              <a:ext uri="{FF2B5EF4-FFF2-40B4-BE49-F238E27FC236}">
                <a16:creationId xmlns:a16="http://schemas.microsoft.com/office/drawing/2014/main" id="{47D1504A-169E-4CF4-94D2-65C71EC1DA06}"/>
              </a:ext>
            </a:extLst>
          </p:cNvPr>
          <p:cNvPicPr>
            <a:picLocks noChangeAspect="1"/>
          </p:cNvPicPr>
          <p:nvPr/>
        </p:nvPicPr>
        <p:blipFill>
          <a:blip r:embed="rId3"/>
          <a:stretch>
            <a:fillRect/>
          </a:stretch>
        </p:blipFill>
        <p:spPr>
          <a:xfrm>
            <a:off x="6009892" y="127705"/>
            <a:ext cx="2877561" cy="2170364"/>
          </a:xfrm>
          <a:prstGeom prst="rect">
            <a:avLst/>
          </a:prstGeom>
        </p:spPr>
      </p:pic>
    </p:spTree>
    <p:extLst>
      <p:ext uri="{BB962C8B-B14F-4D97-AF65-F5344CB8AC3E}">
        <p14:creationId xmlns:p14="http://schemas.microsoft.com/office/powerpoint/2010/main" val="266410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298143" y="17799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6" name="Afbeelding 5">
            <a:extLst>
              <a:ext uri="{FF2B5EF4-FFF2-40B4-BE49-F238E27FC236}">
                <a16:creationId xmlns:a16="http://schemas.microsoft.com/office/drawing/2014/main" id="{47D1504A-169E-4CF4-94D2-65C71EC1DA06}"/>
              </a:ext>
            </a:extLst>
          </p:cNvPr>
          <p:cNvPicPr>
            <a:picLocks noChangeAspect="1"/>
          </p:cNvPicPr>
          <p:nvPr/>
        </p:nvPicPr>
        <p:blipFill>
          <a:blip r:embed="rId3"/>
          <a:stretch>
            <a:fillRect/>
          </a:stretch>
        </p:blipFill>
        <p:spPr>
          <a:xfrm>
            <a:off x="6009892" y="127705"/>
            <a:ext cx="2877561" cy="2170364"/>
          </a:xfrm>
          <a:prstGeom prst="rect">
            <a:avLst/>
          </a:prstGeom>
        </p:spPr>
      </p:pic>
      <p:sp>
        <p:nvSpPr>
          <p:cNvPr id="9" name="Rechthoek 8">
            <a:extLst>
              <a:ext uri="{FF2B5EF4-FFF2-40B4-BE49-F238E27FC236}">
                <a16:creationId xmlns:a16="http://schemas.microsoft.com/office/drawing/2014/main" id="{DCA0DBE7-4814-42A6-80A6-15692373F63F}"/>
              </a:ext>
            </a:extLst>
          </p:cNvPr>
          <p:cNvSpPr/>
          <p:nvPr/>
        </p:nvSpPr>
        <p:spPr>
          <a:xfrm>
            <a:off x="381000" y="2267560"/>
            <a:ext cx="8382000" cy="3785652"/>
          </a:xfrm>
          <a:prstGeom prst="rect">
            <a:avLst/>
          </a:prstGeom>
        </p:spPr>
        <p:txBody>
          <a:bodyPr wrap="square">
            <a:spAutoFit/>
          </a:bodyPr>
          <a:lstStyle/>
          <a:p>
            <a:pPr lvl="0"/>
            <a:r>
              <a:rPr lang="nl-NL" sz="2400" dirty="0">
                <a:solidFill>
                  <a:prstClr val="black"/>
                </a:solidFill>
              </a:rPr>
              <a:t>Hier ligt misschien een aanknopingspunt om het ritme te beïnvloeden. Ook bijsturen met bepaalde lichtkleuren zou een mogelijkheid kunnen </a:t>
            </a:r>
            <a:r>
              <a:rPr lang="nl-NL" sz="2400" dirty="0" err="1">
                <a:solidFill>
                  <a:prstClr val="black"/>
                </a:solidFill>
              </a:rPr>
              <a:t>zijn.Dat</a:t>
            </a:r>
            <a:r>
              <a:rPr lang="nl-NL" sz="2400" dirty="0">
                <a:solidFill>
                  <a:prstClr val="black"/>
                </a:solidFill>
              </a:rPr>
              <a:t> kan wellicht nuttig zijn bij langdurig belichten. Zeer langdurig belichten gaat zeker in tegen de biologische klok; daar is geen twijfel over mogelijk. De plant krijgt geen kans meer om zijn interne klok bij te stellen, je negeert het ritme van de huidmondjes, van de fotosynthese zelf en van allerlei enzymatische processen. In de praktijk moet nog blijken waar de grenzen van langdurig belichten liggen. Bij elke soort of cultivar ligt het anders.</a:t>
            </a:r>
          </a:p>
        </p:txBody>
      </p:sp>
    </p:spTree>
    <p:extLst>
      <p:ext uri="{BB962C8B-B14F-4D97-AF65-F5344CB8AC3E}">
        <p14:creationId xmlns:p14="http://schemas.microsoft.com/office/powerpoint/2010/main" val="260777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59CF8CC-631C-42A1-9F0A-FE9802E0F994}"/>
              </a:ext>
            </a:extLst>
          </p:cNvPr>
          <p:cNvPicPr>
            <a:picLocks noChangeAspect="1"/>
          </p:cNvPicPr>
          <p:nvPr/>
        </p:nvPicPr>
        <p:blipFill>
          <a:blip r:embed="rId2"/>
          <a:stretch>
            <a:fillRect/>
          </a:stretch>
        </p:blipFill>
        <p:spPr>
          <a:xfrm>
            <a:off x="3810000" y="1595593"/>
            <a:ext cx="4572000" cy="2857500"/>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lesprogramma</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2054847"/>
            <a:ext cx="8216286" cy="1938992"/>
          </a:xfrm>
          <a:prstGeom prst="rect">
            <a:avLst/>
          </a:prstGeom>
          <a:noFill/>
        </p:spPr>
        <p:txBody>
          <a:bodyPr wrap="square" rtlCol="0">
            <a:spAutoFit/>
          </a:bodyPr>
          <a:lstStyle/>
          <a:p>
            <a:r>
              <a:rPr lang="nl-NL" sz="2400" dirty="0"/>
              <a:t>Les 1: Introductie en klimaatzones </a:t>
            </a:r>
          </a:p>
          <a:p>
            <a:r>
              <a:rPr lang="nl-NL" sz="2400" dirty="0"/>
              <a:t>Les 2: Biologische klok </a:t>
            </a:r>
          </a:p>
          <a:p>
            <a:r>
              <a:rPr lang="nl-NL" sz="2400" dirty="0"/>
              <a:t>Les 3: Groeien en strekken </a:t>
            </a:r>
          </a:p>
          <a:p>
            <a:r>
              <a:rPr lang="nl-NL" sz="2400" dirty="0"/>
              <a:t>Les 4: Presentaties</a:t>
            </a:r>
          </a:p>
          <a:p>
            <a:r>
              <a:rPr lang="nl-NL" sz="2400" dirty="0"/>
              <a:t>Les 5: Toets</a:t>
            </a:r>
            <a:endParaRPr lang="nl-NL" dirty="0"/>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Tree>
    <p:extLst>
      <p:ext uri="{BB962C8B-B14F-4D97-AF65-F5344CB8AC3E}">
        <p14:creationId xmlns:p14="http://schemas.microsoft.com/office/powerpoint/2010/main" val="41221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954BD6C-85C5-4013-A635-4314AD0C9A03}"/>
              </a:ext>
            </a:extLst>
          </p:cNvPr>
          <p:cNvPicPr>
            <a:picLocks noChangeAspect="1"/>
          </p:cNvPicPr>
          <p:nvPr/>
        </p:nvPicPr>
        <p:blipFill>
          <a:blip r:embed="rId2"/>
          <a:stretch>
            <a:fillRect/>
          </a:stretch>
        </p:blipFill>
        <p:spPr>
          <a:xfrm>
            <a:off x="6705600" y="320784"/>
            <a:ext cx="2190750" cy="2190750"/>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463857" y="253352"/>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6" name="Rechthoek 5">
            <a:extLst>
              <a:ext uri="{FF2B5EF4-FFF2-40B4-BE49-F238E27FC236}">
                <a16:creationId xmlns:a16="http://schemas.microsoft.com/office/drawing/2014/main" id="{D238D2EE-9006-4DE7-8952-37EC99975150}"/>
              </a:ext>
            </a:extLst>
          </p:cNvPr>
          <p:cNvSpPr/>
          <p:nvPr/>
        </p:nvSpPr>
        <p:spPr>
          <a:xfrm>
            <a:off x="489648" y="2137042"/>
            <a:ext cx="8406702" cy="4154984"/>
          </a:xfrm>
          <a:prstGeom prst="rect">
            <a:avLst/>
          </a:prstGeom>
        </p:spPr>
        <p:txBody>
          <a:bodyPr wrap="square">
            <a:spAutoFit/>
          </a:bodyPr>
          <a:lstStyle/>
          <a:p>
            <a:r>
              <a:rPr lang="nl-NL" sz="2400" b="1" dirty="0"/>
              <a:t>Problemen bij </a:t>
            </a:r>
            <a:r>
              <a:rPr lang="nl-NL" sz="2400" b="1" dirty="0" err="1"/>
              <a:t>Phalaenopsis</a:t>
            </a:r>
            <a:r>
              <a:rPr lang="nl-NL" sz="2400" b="1" dirty="0"/>
              <a:t> door daglengteverkorting</a:t>
            </a:r>
          </a:p>
          <a:p>
            <a:r>
              <a:rPr lang="nl-NL" sz="2400" dirty="0" err="1"/>
              <a:t>Phalaenopsis</a:t>
            </a:r>
            <a:r>
              <a:rPr lang="nl-NL" sz="2400" dirty="0"/>
              <a:t> heeft veel kenmerken van een CAM-plant, een plant die ’s nachts de huidmondjes opzet en CO2 opneemt. Overdag verwerkt een CAM-plant het opgenomen CO2 in de fotosynthese. Een echte CAM-plant neemt alleen ’s nachts CO2 op en slaat dat op als </a:t>
            </a:r>
            <a:r>
              <a:rPr lang="nl-NL" sz="2400" dirty="0" err="1"/>
              <a:t>malaat</a:t>
            </a:r>
            <a:r>
              <a:rPr lang="nl-NL" sz="2400" dirty="0"/>
              <a:t>. Overdag komt het opgeslagen CO2 intern in de plant vrij voor de fotosynthese. Logische redenering is dat het reservoir </a:t>
            </a:r>
            <a:r>
              <a:rPr lang="nl-NL" sz="2400" dirty="0" err="1"/>
              <a:t>malaat</a:t>
            </a:r>
            <a:r>
              <a:rPr lang="nl-NL" sz="2400" dirty="0"/>
              <a:t> na een tijdje op is als de fotosynthese snel gaat, of tijdens lange dagen. Daarom hebben onderzoekers van Wageningen UR Glastuinbouw bekeken of je met manipulatie van de daglengte de CO2-opname kunt vergroten. </a:t>
            </a:r>
          </a:p>
        </p:txBody>
      </p:sp>
    </p:spTree>
    <p:extLst>
      <p:ext uri="{BB962C8B-B14F-4D97-AF65-F5344CB8AC3E}">
        <p14:creationId xmlns:p14="http://schemas.microsoft.com/office/powerpoint/2010/main" val="3457845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954BD6C-85C5-4013-A635-4314AD0C9A03}"/>
              </a:ext>
            </a:extLst>
          </p:cNvPr>
          <p:cNvPicPr>
            <a:picLocks noChangeAspect="1"/>
          </p:cNvPicPr>
          <p:nvPr/>
        </p:nvPicPr>
        <p:blipFill>
          <a:blip r:embed="rId2"/>
          <a:stretch>
            <a:fillRect/>
          </a:stretch>
        </p:blipFill>
        <p:spPr>
          <a:xfrm>
            <a:off x="6705600" y="320784"/>
            <a:ext cx="2190750" cy="2190750"/>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463857" y="253352"/>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6" name="Rechthoek 5">
            <a:extLst>
              <a:ext uri="{FF2B5EF4-FFF2-40B4-BE49-F238E27FC236}">
                <a16:creationId xmlns:a16="http://schemas.microsoft.com/office/drawing/2014/main" id="{D238D2EE-9006-4DE7-8952-37EC99975150}"/>
              </a:ext>
            </a:extLst>
          </p:cNvPr>
          <p:cNvSpPr/>
          <p:nvPr/>
        </p:nvSpPr>
        <p:spPr>
          <a:xfrm>
            <a:off x="489648" y="2137042"/>
            <a:ext cx="8406702" cy="4154984"/>
          </a:xfrm>
          <a:prstGeom prst="rect">
            <a:avLst/>
          </a:prstGeom>
        </p:spPr>
        <p:txBody>
          <a:bodyPr wrap="square">
            <a:spAutoFit/>
          </a:bodyPr>
          <a:lstStyle/>
          <a:p>
            <a:r>
              <a:rPr lang="nl-NL" sz="2400" b="1" dirty="0"/>
              <a:t>Problemen bij </a:t>
            </a:r>
            <a:r>
              <a:rPr lang="nl-NL" sz="2400" b="1" dirty="0" err="1"/>
              <a:t>Phalaenopsis</a:t>
            </a:r>
            <a:r>
              <a:rPr lang="nl-NL" sz="2400" b="1" dirty="0"/>
              <a:t> door daglengteverkorting</a:t>
            </a:r>
          </a:p>
          <a:p>
            <a:r>
              <a:rPr lang="nl-NL" sz="2400" dirty="0"/>
              <a:t>Door steeds afwisselend zes uur donker en zes uur licht aan te bieden, laad je het reservoir op en trek je het efficiënt weer leeg. Althans, zo zou de theorie kunnen luiden. In de klimaatkamerproeven bleek dat echter niet op te gaan voor </a:t>
            </a:r>
            <a:r>
              <a:rPr lang="nl-NL" sz="2400" dirty="0" err="1"/>
              <a:t>Phalaenopsis</a:t>
            </a:r>
            <a:r>
              <a:rPr lang="nl-NL" sz="2400" dirty="0"/>
              <a:t>. De planten onder afwisselend 6 uur dag en 6 uur nacht bleven qua groei consequent achter bij planten die 12 uur dag en 12 uur nacht kregen. Bovendien bleek dat de opbouw van het </a:t>
            </a:r>
            <a:r>
              <a:rPr lang="nl-NL" sz="2400" dirty="0" err="1"/>
              <a:t>malaat</a:t>
            </a:r>
            <a:r>
              <a:rPr lang="nl-NL" sz="2400" dirty="0"/>
              <a:t> verstoord raakte onder het 6 uur dag/6 uur </a:t>
            </a:r>
            <a:r>
              <a:rPr lang="nl-NL" sz="2400" dirty="0" err="1"/>
              <a:t>nacht-ritme</a:t>
            </a:r>
            <a:r>
              <a:rPr lang="nl-NL" sz="2400" dirty="0"/>
              <a:t>. Dit een duidelijk voorbeeld van hoe een ingreep die in theorie kan werken stuit op interne biologische ritmes.</a:t>
            </a:r>
          </a:p>
        </p:txBody>
      </p:sp>
    </p:spTree>
    <p:extLst>
      <p:ext uri="{BB962C8B-B14F-4D97-AF65-F5344CB8AC3E}">
        <p14:creationId xmlns:p14="http://schemas.microsoft.com/office/powerpoint/2010/main" val="416928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1,2 en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495371"/>
            <a:ext cx="8216286" cy="830997"/>
          </a:xfrm>
          <a:prstGeom prst="rect">
            <a:avLst/>
          </a:prstGeom>
          <a:noFill/>
        </p:spPr>
        <p:txBody>
          <a:bodyPr wrap="square" rtlCol="0">
            <a:spAutoFit/>
          </a:bodyPr>
          <a:lstStyle/>
          <a:p>
            <a:endParaRPr lang="nl-NL" sz="2400" dirty="0"/>
          </a:p>
          <a:p>
            <a:endParaRPr lang="nl-NL" sz="2400" dirty="0"/>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5" name="Afbeelding 4">
            <a:extLst>
              <a:ext uri="{FF2B5EF4-FFF2-40B4-BE49-F238E27FC236}">
                <a16:creationId xmlns:a16="http://schemas.microsoft.com/office/drawing/2014/main" id="{D13E502D-2B99-47B3-BF46-14CB77F6A975}"/>
              </a:ext>
            </a:extLst>
          </p:cNvPr>
          <p:cNvPicPr>
            <a:picLocks noChangeAspect="1"/>
          </p:cNvPicPr>
          <p:nvPr/>
        </p:nvPicPr>
        <p:blipFill>
          <a:blip r:embed="rId3"/>
          <a:stretch>
            <a:fillRect/>
          </a:stretch>
        </p:blipFill>
        <p:spPr>
          <a:xfrm>
            <a:off x="1197729" y="4577286"/>
            <a:ext cx="7048500" cy="1481200"/>
          </a:xfrm>
          <a:prstGeom prst="rect">
            <a:avLst/>
          </a:prstGeom>
        </p:spPr>
      </p:pic>
      <p:sp>
        <p:nvSpPr>
          <p:cNvPr id="6" name="Tekstvak 5">
            <a:extLst>
              <a:ext uri="{FF2B5EF4-FFF2-40B4-BE49-F238E27FC236}">
                <a16:creationId xmlns:a16="http://schemas.microsoft.com/office/drawing/2014/main" id="{3C8DBCEB-38D9-4E04-90D7-7B05A00DA9A8}"/>
              </a:ext>
            </a:extLst>
          </p:cNvPr>
          <p:cNvSpPr txBox="1"/>
          <p:nvPr/>
        </p:nvSpPr>
        <p:spPr>
          <a:xfrm>
            <a:off x="463857" y="2121358"/>
            <a:ext cx="6919771" cy="2585323"/>
          </a:xfrm>
          <a:prstGeom prst="rect">
            <a:avLst/>
          </a:prstGeom>
          <a:noFill/>
        </p:spPr>
        <p:txBody>
          <a:bodyPr wrap="square" rtlCol="0">
            <a:spAutoFit/>
          </a:bodyPr>
          <a:lstStyle/>
          <a:p>
            <a:r>
              <a:rPr lang="nl-NL" sz="2400" dirty="0"/>
              <a:t>Opdracht</a:t>
            </a:r>
          </a:p>
          <a:p>
            <a:endParaRPr lang="nl-NL" sz="2400" dirty="0"/>
          </a:p>
          <a:p>
            <a:r>
              <a:rPr lang="nl-NL" sz="2400" dirty="0"/>
              <a:t>Kies een plant die typisch is voor één van de klimaatzones. Maak hiervan een presentatie </a:t>
            </a:r>
            <a:r>
              <a:rPr lang="nl-NL" sz="2400" u="sng" dirty="0"/>
              <a:t>voor les 4</a:t>
            </a:r>
          </a:p>
          <a:p>
            <a:r>
              <a:rPr lang="nl-NL" sz="2400" dirty="0"/>
              <a:t>Met daarin info over het klimaat, de klimaatadaptie de biologische klok en de groeiwijze. </a:t>
            </a:r>
          </a:p>
          <a:p>
            <a:endParaRPr lang="nl-NL" dirty="0"/>
          </a:p>
        </p:txBody>
      </p:sp>
    </p:spTree>
    <p:extLst>
      <p:ext uri="{BB962C8B-B14F-4D97-AF65-F5344CB8AC3E}">
        <p14:creationId xmlns:p14="http://schemas.microsoft.com/office/powerpoint/2010/main" val="381748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D75FAC51-DF82-47D8-8F65-D9B9BCCEE19D}"/>
              </a:ext>
            </a:extLst>
          </p:cNvPr>
          <p:cNvSpPr/>
          <p:nvPr/>
        </p:nvSpPr>
        <p:spPr>
          <a:xfrm>
            <a:off x="494337" y="1709373"/>
            <a:ext cx="8216285" cy="4431983"/>
          </a:xfrm>
          <a:prstGeom prst="rect">
            <a:avLst/>
          </a:prstGeom>
        </p:spPr>
        <p:txBody>
          <a:bodyPr wrap="square">
            <a:spAutoFit/>
          </a:bodyPr>
          <a:lstStyle/>
          <a:p>
            <a:endParaRPr lang="nl-NL" sz="2400" dirty="0"/>
          </a:p>
          <a:p>
            <a:r>
              <a:rPr lang="nl-NL" sz="2400" dirty="0"/>
              <a:t>We kennen planten, die in het voorjaar of juist in de herfst bloeien en andere die het hele jaar bloeien als het niet te koud is (zoals het madeliefje). Sommige planten ‘weten’ blijkbaar welk seizoen het is. </a:t>
            </a:r>
          </a:p>
          <a:p>
            <a:r>
              <a:rPr lang="nl-NL" sz="2400" dirty="0"/>
              <a:t>Daarnaast zijn er bij planten ook </a:t>
            </a:r>
            <a:r>
              <a:rPr lang="nl-NL" sz="2400" dirty="0" err="1"/>
              <a:t>circadiane</a:t>
            </a:r>
            <a:r>
              <a:rPr lang="nl-NL" sz="2400" dirty="0"/>
              <a:t> ritmen. Planten openen op bepaalde tijden op de dag hun bloemen en sluiten ze ook weer op vaste tijden. Zou het mogelijk zijn om aan planten de tijd af te kunnen lezen? Een aantal beroemde biologen in de geschiedenis dachten van wel. Je zou een heuse klok kunnen bouwen in de je tuin met ieder uur een andere plant die bloeit.</a:t>
            </a:r>
          </a:p>
          <a:p>
            <a:endParaRPr lang="nl-NL" dirty="0"/>
          </a:p>
        </p:txBody>
      </p:sp>
      <p:pic>
        <p:nvPicPr>
          <p:cNvPr id="8" name="Afbeelding 7">
            <a:extLst>
              <a:ext uri="{FF2B5EF4-FFF2-40B4-BE49-F238E27FC236}">
                <a16:creationId xmlns:a16="http://schemas.microsoft.com/office/drawing/2014/main" id="{3F9F1212-BD84-4B5F-BDDF-2DC9261526D7}"/>
              </a:ext>
            </a:extLst>
          </p:cNvPr>
          <p:cNvPicPr>
            <a:picLocks noChangeAspect="1"/>
          </p:cNvPicPr>
          <p:nvPr/>
        </p:nvPicPr>
        <p:blipFill>
          <a:blip r:embed="rId3"/>
          <a:stretch>
            <a:fillRect/>
          </a:stretch>
        </p:blipFill>
        <p:spPr>
          <a:xfrm>
            <a:off x="494336" y="2012636"/>
            <a:ext cx="8649664" cy="4592418"/>
          </a:xfrm>
          <a:prstGeom prst="rect">
            <a:avLst/>
          </a:prstGeom>
        </p:spPr>
      </p:pic>
    </p:spTree>
    <p:extLst>
      <p:ext uri="{BB962C8B-B14F-4D97-AF65-F5344CB8AC3E}">
        <p14:creationId xmlns:p14="http://schemas.microsoft.com/office/powerpoint/2010/main" val="28881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9780C788-425A-4DDE-B6DD-AE68A8B4FFCE}"/>
              </a:ext>
            </a:extLst>
          </p:cNvPr>
          <p:cNvSpPr/>
          <p:nvPr/>
        </p:nvSpPr>
        <p:spPr>
          <a:xfrm>
            <a:off x="463856" y="1889999"/>
            <a:ext cx="8216285" cy="4154984"/>
          </a:xfrm>
          <a:prstGeom prst="rect">
            <a:avLst/>
          </a:prstGeom>
        </p:spPr>
        <p:txBody>
          <a:bodyPr wrap="square">
            <a:spAutoFit/>
          </a:bodyPr>
          <a:lstStyle/>
          <a:p>
            <a:r>
              <a:rPr lang="nl-NL" sz="2400" dirty="0"/>
              <a:t>De Mimosa</a:t>
            </a:r>
          </a:p>
          <a:p>
            <a:r>
              <a:rPr lang="nl-NL" sz="2400" dirty="0"/>
              <a:t>Het ’s avonds opvouwen van de blaadjes van de Mimosa werd beschreven door Darwin in zijn boek The Power of </a:t>
            </a:r>
            <a:r>
              <a:rPr lang="nl-NL" sz="2400" dirty="0" err="1"/>
              <a:t>Movement</a:t>
            </a:r>
            <a:r>
              <a:rPr lang="nl-NL" sz="2400" dirty="0"/>
              <a:t> in </a:t>
            </a:r>
            <a:r>
              <a:rPr lang="nl-NL" sz="2400" dirty="0" err="1"/>
              <a:t>Plants</a:t>
            </a:r>
            <a:r>
              <a:rPr lang="nl-NL" sz="2400" dirty="0"/>
              <a:t> (1880). Maar dit verschijnsel was ook al in 1720 beschreven door de Fransman De </a:t>
            </a:r>
            <a:r>
              <a:rPr lang="nl-NL" sz="2400" dirty="0" err="1"/>
              <a:t>Mairan</a:t>
            </a:r>
            <a:r>
              <a:rPr lang="nl-NL" sz="2400" dirty="0"/>
              <a:t>, die ook aantoonde dat de bewegingen ook in constante duisternis gewoon op tijd doorgingen en dat alle blaadjes van de plant de beweging gelijktijdig vertoonden. Hij toonde dus al het bestaan van de biologische klok van deze planten aan. Ook bij constante temperatuur bleek de Mimosa aan zijn ritme vast te houden, terwijl dat niet exact 24 uur was, maar per plant iets verschilde.</a:t>
            </a:r>
          </a:p>
        </p:txBody>
      </p:sp>
      <p:pic>
        <p:nvPicPr>
          <p:cNvPr id="6" name="Afbeelding 5">
            <a:extLst>
              <a:ext uri="{FF2B5EF4-FFF2-40B4-BE49-F238E27FC236}">
                <a16:creationId xmlns:a16="http://schemas.microsoft.com/office/drawing/2014/main" id="{C885F34D-D747-4914-8F43-4E61D9A99255}"/>
              </a:ext>
            </a:extLst>
          </p:cNvPr>
          <p:cNvPicPr>
            <a:picLocks noChangeAspect="1"/>
          </p:cNvPicPr>
          <p:nvPr/>
        </p:nvPicPr>
        <p:blipFill>
          <a:blip r:embed="rId3"/>
          <a:stretch>
            <a:fillRect/>
          </a:stretch>
        </p:blipFill>
        <p:spPr>
          <a:xfrm>
            <a:off x="483782" y="2371366"/>
            <a:ext cx="8660218" cy="3746981"/>
          </a:xfrm>
          <a:prstGeom prst="rect">
            <a:avLst/>
          </a:prstGeom>
        </p:spPr>
      </p:pic>
    </p:spTree>
    <p:extLst>
      <p:ext uri="{BB962C8B-B14F-4D97-AF65-F5344CB8AC3E}">
        <p14:creationId xmlns:p14="http://schemas.microsoft.com/office/powerpoint/2010/main" val="38164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8875655C-F063-44F1-9485-9A09FCC6DB27}"/>
              </a:ext>
            </a:extLst>
          </p:cNvPr>
          <p:cNvSpPr/>
          <p:nvPr/>
        </p:nvSpPr>
        <p:spPr>
          <a:xfrm>
            <a:off x="434894" y="1920479"/>
            <a:ext cx="7413706" cy="4708981"/>
          </a:xfrm>
          <a:prstGeom prst="rect">
            <a:avLst/>
          </a:prstGeom>
        </p:spPr>
        <p:txBody>
          <a:bodyPr wrap="square">
            <a:spAutoFit/>
          </a:bodyPr>
          <a:lstStyle/>
          <a:p>
            <a:r>
              <a:rPr lang="nl-NL" sz="2400" dirty="0"/>
              <a:t>De Heliotroop</a:t>
            </a:r>
          </a:p>
          <a:p>
            <a:r>
              <a:rPr lang="nl-NL" sz="2400" dirty="0"/>
              <a:t>In 1729 ontdekte De </a:t>
            </a:r>
            <a:r>
              <a:rPr lang="nl-NL" sz="2400" dirty="0" err="1"/>
              <a:t>Mairan</a:t>
            </a:r>
            <a:r>
              <a:rPr lang="nl-NL" sz="2400" dirty="0"/>
              <a:t> in Parijs, dat de Heliotroop (de naam betekent zoiets als ‘zonnedraaier’, vergelijk. de zonnebloem die altijd naar de zon gericht staat), een bloem, die overdag open en 's nachts dicht gaat. Dat ook doet als hij in continu duister staat. De inwendige klok van deze plant werd dus door De </a:t>
            </a:r>
            <a:r>
              <a:rPr lang="nl-NL" sz="2400" dirty="0" err="1"/>
              <a:t>Mairan</a:t>
            </a:r>
            <a:r>
              <a:rPr lang="nl-NL" sz="2400" dirty="0"/>
              <a:t> ontdekt, maar hij gebruikte die term nog niet. De Heliotroop draait zijn bladeren dus ook in de richting van de zon als deze helemaal niet te zien is. Met ander woorden de plant heeft een eigen interne klok.</a:t>
            </a:r>
          </a:p>
          <a:p>
            <a:endParaRPr lang="nl-NL" dirty="0"/>
          </a:p>
          <a:p>
            <a:endParaRPr lang="nl-NL" dirty="0"/>
          </a:p>
        </p:txBody>
      </p:sp>
      <p:pic>
        <p:nvPicPr>
          <p:cNvPr id="6" name="Afbeelding 5">
            <a:extLst>
              <a:ext uri="{FF2B5EF4-FFF2-40B4-BE49-F238E27FC236}">
                <a16:creationId xmlns:a16="http://schemas.microsoft.com/office/drawing/2014/main" id="{24568A62-15AC-4139-824F-7CB6E6F702CC}"/>
              </a:ext>
            </a:extLst>
          </p:cNvPr>
          <p:cNvPicPr>
            <a:picLocks noChangeAspect="1"/>
          </p:cNvPicPr>
          <p:nvPr/>
        </p:nvPicPr>
        <p:blipFill>
          <a:blip r:embed="rId3"/>
          <a:stretch>
            <a:fillRect/>
          </a:stretch>
        </p:blipFill>
        <p:spPr>
          <a:xfrm>
            <a:off x="6638537" y="398583"/>
            <a:ext cx="2261069" cy="1972783"/>
          </a:xfrm>
          <a:prstGeom prst="rect">
            <a:avLst/>
          </a:prstGeom>
        </p:spPr>
      </p:pic>
    </p:spTree>
    <p:extLst>
      <p:ext uri="{BB962C8B-B14F-4D97-AF65-F5344CB8AC3E}">
        <p14:creationId xmlns:p14="http://schemas.microsoft.com/office/powerpoint/2010/main" val="299862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3948B6A5-9EF9-418D-872E-C60D9337D5FC}"/>
              </a:ext>
            </a:extLst>
          </p:cNvPr>
          <p:cNvSpPr/>
          <p:nvPr/>
        </p:nvSpPr>
        <p:spPr>
          <a:xfrm>
            <a:off x="381000" y="1983044"/>
            <a:ext cx="7549823" cy="4154984"/>
          </a:xfrm>
          <a:prstGeom prst="rect">
            <a:avLst/>
          </a:prstGeom>
        </p:spPr>
        <p:txBody>
          <a:bodyPr wrap="square">
            <a:spAutoFit/>
          </a:bodyPr>
          <a:lstStyle/>
          <a:p>
            <a:r>
              <a:rPr lang="nl-NL" sz="2400" dirty="0"/>
              <a:t>Veel planten zijn voor het open en dicht gaan van de bloem en nog veel meer voor het vormen van bloemen afhankelijk van een uitwendig signaal. We spreken van lange-dag-planten en korte-</a:t>
            </a:r>
            <a:r>
              <a:rPr lang="nl-NL" sz="2400" dirty="0" err="1"/>
              <a:t>dagplanten</a:t>
            </a:r>
            <a:r>
              <a:rPr lang="nl-NL" sz="2400" dirty="0"/>
              <a:t>. Chrysanten vormen bijvoorbeeld hun knoppen bij een lange dag (eigenlijk korte nacht) en bloeien dus in de herfst. Wanneer korte-</a:t>
            </a:r>
            <a:r>
              <a:rPr lang="nl-NL" sz="2400" dirty="0" err="1"/>
              <a:t>dagplanten</a:t>
            </a:r>
            <a:r>
              <a:rPr lang="nl-NL" sz="2400" dirty="0"/>
              <a:t> tijdens de donkere periode een kort lichtsignaal krijgen, worden er geen bloemknoppen aangelegd. De lengte van de donkere periode kunnen ze dus bepalen. Blijkbaar hebben deze planten een soort klok waarmee ze de duur van de donkerperioden kunnen vaststellen. </a:t>
            </a:r>
            <a:endParaRPr lang="nl-NL" dirty="0"/>
          </a:p>
        </p:txBody>
      </p:sp>
      <p:pic>
        <p:nvPicPr>
          <p:cNvPr id="6" name="Afbeelding 5">
            <a:extLst>
              <a:ext uri="{FF2B5EF4-FFF2-40B4-BE49-F238E27FC236}">
                <a16:creationId xmlns:a16="http://schemas.microsoft.com/office/drawing/2014/main" id="{A51AA711-CF1E-4CCE-82A0-D6B426CEDF14}"/>
              </a:ext>
            </a:extLst>
          </p:cNvPr>
          <p:cNvPicPr>
            <a:picLocks noChangeAspect="1"/>
          </p:cNvPicPr>
          <p:nvPr/>
        </p:nvPicPr>
        <p:blipFill>
          <a:blip r:embed="rId3"/>
          <a:stretch>
            <a:fillRect/>
          </a:stretch>
        </p:blipFill>
        <p:spPr>
          <a:xfrm>
            <a:off x="6128981" y="205539"/>
            <a:ext cx="2619375" cy="1743075"/>
          </a:xfrm>
          <a:prstGeom prst="rect">
            <a:avLst/>
          </a:prstGeom>
        </p:spPr>
      </p:pic>
    </p:spTree>
    <p:extLst>
      <p:ext uri="{BB962C8B-B14F-4D97-AF65-F5344CB8AC3E}">
        <p14:creationId xmlns:p14="http://schemas.microsoft.com/office/powerpoint/2010/main" val="376969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F47AA871-92D7-43F0-AF7B-F70C063A8096}"/>
              </a:ext>
            </a:extLst>
          </p:cNvPr>
          <p:cNvSpPr/>
          <p:nvPr/>
        </p:nvSpPr>
        <p:spPr>
          <a:xfrm>
            <a:off x="463856" y="2064425"/>
            <a:ext cx="7079943" cy="2308324"/>
          </a:xfrm>
          <a:prstGeom prst="rect">
            <a:avLst/>
          </a:prstGeom>
        </p:spPr>
        <p:txBody>
          <a:bodyPr wrap="square">
            <a:spAutoFit/>
          </a:bodyPr>
          <a:lstStyle/>
          <a:p>
            <a:r>
              <a:rPr lang="nl-NL" sz="2400" dirty="0"/>
              <a:t>Dat we tegenwoordig het hele jaar diverse lente- of herfstbloemen kunnen kopen is dus te danken aan de belichting, die in de kassen wordt toegepast. De lichten van de kas houden de planten eigenlijk voor de gek. Ze "denken" dat het een ander seizoen is dan het in werkelijkheid is.</a:t>
            </a:r>
          </a:p>
        </p:txBody>
      </p:sp>
      <p:pic>
        <p:nvPicPr>
          <p:cNvPr id="6" name="Afbeelding 5">
            <a:extLst>
              <a:ext uri="{FF2B5EF4-FFF2-40B4-BE49-F238E27FC236}">
                <a16:creationId xmlns:a16="http://schemas.microsoft.com/office/drawing/2014/main" id="{07931355-21F0-4EC8-85F8-4E428271C4FB}"/>
              </a:ext>
            </a:extLst>
          </p:cNvPr>
          <p:cNvPicPr>
            <a:picLocks noChangeAspect="1"/>
          </p:cNvPicPr>
          <p:nvPr/>
        </p:nvPicPr>
        <p:blipFill>
          <a:blip r:embed="rId3"/>
          <a:stretch>
            <a:fillRect/>
          </a:stretch>
        </p:blipFill>
        <p:spPr>
          <a:xfrm>
            <a:off x="473233" y="2063920"/>
            <a:ext cx="6910394" cy="3992264"/>
          </a:xfrm>
          <a:prstGeom prst="rect">
            <a:avLst/>
          </a:prstGeom>
        </p:spPr>
      </p:pic>
    </p:spTree>
    <p:extLst>
      <p:ext uri="{BB962C8B-B14F-4D97-AF65-F5344CB8AC3E}">
        <p14:creationId xmlns:p14="http://schemas.microsoft.com/office/powerpoint/2010/main" val="180823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3F1F7C62-0557-490D-A5E4-187C474C9625}"/>
              </a:ext>
            </a:extLst>
          </p:cNvPr>
          <p:cNvSpPr/>
          <p:nvPr/>
        </p:nvSpPr>
        <p:spPr>
          <a:xfrm>
            <a:off x="463857" y="2136339"/>
            <a:ext cx="6394143" cy="3323987"/>
          </a:xfrm>
          <a:prstGeom prst="rect">
            <a:avLst/>
          </a:prstGeom>
        </p:spPr>
        <p:txBody>
          <a:bodyPr wrap="square">
            <a:spAutoFit/>
          </a:bodyPr>
          <a:lstStyle/>
          <a:p>
            <a:r>
              <a:rPr lang="nl-NL" sz="2400" dirty="0"/>
              <a:t>Planten hebben een goede reden om wel of niet op en te gaan. Sommige bloemen worden alleen maar door een paar soorten insecten bestoven. Zij willen dus precies open staan op het moment dat de bijbehorende insecten actief zijn. Als de bestuiving door nachtvlinders moet gebeuren, moeten de bloemen klaar zijn als de schemering invalt.</a:t>
            </a:r>
          </a:p>
          <a:p>
            <a:endParaRPr lang="nl-NL" dirty="0"/>
          </a:p>
        </p:txBody>
      </p:sp>
      <p:pic>
        <p:nvPicPr>
          <p:cNvPr id="6" name="Afbeelding 5">
            <a:extLst>
              <a:ext uri="{FF2B5EF4-FFF2-40B4-BE49-F238E27FC236}">
                <a16:creationId xmlns:a16="http://schemas.microsoft.com/office/drawing/2014/main" id="{C3AE6CE7-4410-4C19-8B6D-DAB93C3CC996}"/>
              </a:ext>
            </a:extLst>
          </p:cNvPr>
          <p:cNvPicPr>
            <a:picLocks noChangeAspect="1"/>
          </p:cNvPicPr>
          <p:nvPr/>
        </p:nvPicPr>
        <p:blipFill>
          <a:blip r:embed="rId3"/>
          <a:stretch>
            <a:fillRect/>
          </a:stretch>
        </p:blipFill>
        <p:spPr>
          <a:xfrm>
            <a:off x="6215571" y="283423"/>
            <a:ext cx="2182741" cy="1637056"/>
          </a:xfrm>
          <a:prstGeom prst="rect">
            <a:avLst/>
          </a:prstGeom>
        </p:spPr>
      </p:pic>
    </p:spTree>
    <p:extLst>
      <p:ext uri="{BB962C8B-B14F-4D97-AF65-F5344CB8AC3E}">
        <p14:creationId xmlns:p14="http://schemas.microsoft.com/office/powerpoint/2010/main" val="349900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2</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0369"/>
            <a:ext cx="8216286" cy="830997"/>
          </a:xfrm>
          <a:prstGeom prst="rect">
            <a:avLst/>
          </a:prstGeom>
          <a:noFill/>
        </p:spPr>
        <p:txBody>
          <a:bodyPr wrap="square" rtlCol="0">
            <a:spAutoFit/>
          </a:bodyPr>
          <a:lstStyle/>
          <a:p>
            <a:r>
              <a:rPr lang="nl-NL" sz="2400" dirty="0"/>
              <a:t>Biologische klok</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C69531C6-AB3F-4FBE-B8F1-EC6F57D1D69D}"/>
              </a:ext>
            </a:extLst>
          </p:cNvPr>
          <p:cNvSpPr/>
          <p:nvPr/>
        </p:nvSpPr>
        <p:spPr>
          <a:xfrm>
            <a:off x="888432" y="1920479"/>
            <a:ext cx="6781800" cy="3785652"/>
          </a:xfrm>
          <a:prstGeom prst="rect">
            <a:avLst/>
          </a:prstGeom>
        </p:spPr>
        <p:txBody>
          <a:bodyPr wrap="square">
            <a:spAutoFit/>
          </a:bodyPr>
          <a:lstStyle/>
          <a:p>
            <a:r>
              <a:rPr lang="nl-NL" sz="2400" dirty="0"/>
              <a:t>Nog voordat het licht wordt, beginnen er processen in de plant die normaal in het licht plaatsvinden. Het is net of de plant ‘weet’ dat de zon nu snel opgaat. De trigger voor de start van die processen is echter niet het licht zelf, maar de interne biologische klok. Die biologische klok in de plant speelt een rol bij een groot aantal processen. Soms verklaart dat waarom een plant niet reageert zoals je zou verwachten. Bijvoorbeeld bij langdurig belichten of bij CO2 doseren.</a:t>
            </a:r>
          </a:p>
        </p:txBody>
      </p:sp>
      <p:pic>
        <p:nvPicPr>
          <p:cNvPr id="6" name="Afbeelding 5">
            <a:extLst>
              <a:ext uri="{FF2B5EF4-FFF2-40B4-BE49-F238E27FC236}">
                <a16:creationId xmlns:a16="http://schemas.microsoft.com/office/drawing/2014/main" id="{C26F2729-D72E-4AB8-8771-ADF8E7529995}"/>
              </a:ext>
            </a:extLst>
          </p:cNvPr>
          <p:cNvPicPr>
            <a:picLocks noChangeAspect="1"/>
          </p:cNvPicPr>
          <p:nvPr/>
        </p:nvPicPr>
        <p:blipFill>
          <a:blip r:embed="rId3"/>
          <a:stretch>
            <a:fillRect/>
          </a:stretch>
        </p:blipFill>
        <p:spPr>
          <a:xfrm>
            <a:off x="6079608" y="263129"/>
            <a:ext cx="2857500" cy="1600200"/>
          </a:xfrm>
          <a:prstGeom prst="rect">
            <a:avLst/>
          </a:prstGeom>
        </p:spPr>
      </p:pic>
    </p:spTree>
    <p:extLst>
      <p:ext uri="{BB962C8B-B14F-4D97-AF65-F5344CB8AC3E}">
        <p14:creationId xmlns:p14="http://schemas.microsoft.com/office/powerpoint/2010/main" val="2965695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D254F0-95AE-4B54-B364-10BE2CCD9F4D}"/>
</file>

<file path=customXml/itemProps2.xml><?xml version="1.0" encoding="utf-8"?>
<ds:datastoreItem xmlns:ds="http://schemas.openxmlformats.org/officeDocument/2006/customXml" ds:itemID="{93EEBE09-5FB5-400B-A255-C4920D00FFB8}">
  <ds:schemaRefs>
    <ds:schemaRef ds:uri="http://schemas.microsoft.com/office/2006/metadata/properties"/>
    <ds:schemaRef ds:uri="915d7cad-3e71-4cea-95bb-ac32222adf06"/>
    <ds:schemaRef ds:uri="http://www.w3.org/XML/1998/namespace"/>
    <ds:schemaRef ds:uri="82ac19c3-1cff-4f70-a585-2de21a3866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409B435A-DD77-4EAD-A9B7-544D526FCE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745</TotalTime>
  <Words>1898</Words>
  <Application>Microsoft Office PowerPoint</Application>
  <PresentationFormat>Diavoorstelling (4:3)</PresentationFormat>
  <Paragraphs>117</Paragraphs>
  <Slides>22</Slides>
  <Notes>0</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22</vt:i4>
      </vt:variant>
    </vt:vector>
  </HeadingPairs>
  <TitlesOfParts>
    <vt:vector size="24" baseType="lpstr">
      <vt:lpstr>Calibri</vt:lpstr>
      <vt:lpstr>Office Theme</vt:lpstr>
      <vt:lpstr>Fotosynthese 2</vt:lpstr>
      <vt:lpstr>lesprogramma</vt:lpstr>
      <vt:lpstr>Les 2</vt:lpstr>
      <vt:lpstr>Les 2</vt:lpstr>
      <vt:lpstr>Les 2</vt:lpstr>
      <vt:lpstr>Les 2</vt:lpstr>
      <vt:lpstr>Les 2</vt:lpstr>
      <vt:lpstr>Les 2</vt:lpstr>
      <vt:lpstr>Les 2</vt:lpstr>
      <vt:lpstr>Les 2</vt:lpstr>
      <vt:lpstr>Les 2</vt:lpstr>
      <vt:lpstr>Les 2</vt:lpstr>
      <vt:lpstr>Les 2</vt:lpstr>
      <vt:lpstr>Les 2</vt:lpstr>
      <vt:lpstr>Les 2</vt:lpstr>
      <vt:lpstr>Les 2</vt:lpstr>
      <vt:lpstr>Les 2</vt:lpstr>
      <vt:lpstr>Les 2</vt:lpstr>
      <vt:lpstr>Les 2</vt:lpstr>
      <vt:lpstr>Les 2</vt:lpstr>
      <vt:lpstr>Les 2</vt:lpstr>
      <vt:lpstr>Les 1,2 en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Tom De Swaef</dc:creator>
  <cp:lastModifiedBy>Ben Nienhuis</cp:lastModifiedBy>
  <cp:revision>102</cp:revision>
  <dcterms:created xsi:type="dcterms:W3CDTF">2017-11-14T13:23:32Z</dcterms:created>
  <dcterms:modified xsi:type="dcterms:W3CDTF">2021-06-03T20:16:58Z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2012-02-21T00:00:00Z</vt:filetime>
  </property>
  <property fmtid="{D5CDD505-2E9C-101B-9397-08002B2CF9AE}" pid="3" name="Creator">
    <vt:lpwstr>Acrobat PDFMaker 9.1 for PowerPoint</vt:lpwstr>
  </property>
  <property fmtid="{D5CDD505-2E9C-101B-9397-08002B2CF9AE}" pid="4" name="LastSaved">
    <vt:filetime>2017-11-14T00:00:00Z</vt:filetime>
  </property>
  <property fmtid="{D5CDD505-2E9C-101B-9397-08002B2CF9AE}" pid="5" name="ContentTypeId">
    <vt:lpwstr>0x010100F4FEFE2E46C86D4A9898CCC49B418B36</vt:lpwstr>
  </property>
</Properties>
</file>